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0" r:id="rId3"/>
  </p:sldIdLst>
  <p:sldSz cx="35999420" cy="3599942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92" userDrawn="1">
          <p15:clr>
            <a:srgbClr val="A4A3A4"/>
          </p15:clr>
        </p15:guide>
        <p15:guide id="2" pos="113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D1F8"/>
    <a:srgbClr val="CCFFFF"/>
    <a:srgbClr val="E3F2FD"/>
    <a:srgbClr val="82C4F6"/>
    <a:srgbClr val="9AD0F8"/>
    <a:srgbClr val="50ADF2"/>
    <a:srgbClr val="9A9CE6"/>
    <a:srgbClr val="4B0082"/>
    <a:srgbClr val="00274D"/>
    <a:srgbClr val="4682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 autoAdjust="0"/>
    <p:restoredTop sz="94024" autoAdjust="0"/>
  </p:normalViewPr>
  <p:slideViewPr>
    <p:cSldViewPr snapToGrid="0" showGuides="1">
      <p:cViewPr>
        <p:scale>
          <a:sx n="20" d="100"/>
          <a:sy n="20" d="100"/>
        </p:scale>
        <p:origin x="1452" y="-1404"/>
      </p:cViewPr>
      <p:guideLst>
        <p:guide orient="horz" pos="10392"/>
        <p:guide pos="11337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2A71D-7C69-4FAC-B592-6CE44FD7DD16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C50A0-43DE-4E92-B942-B60DCD13FF0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C50A0-43DE-4E92-B942-B60DCD13FF0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5891626"/>
            <a:ext cx="30599777" cy="12533242"/>
          </a:xfrm>
        </p:spPr>
        <p:txBody>
          <a:bodyPr anchor="b"/>
          <a:lstStyle>
            <a:lvl1pPr algn="ctr">
              <a:defRPr sz="236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18908198"/>
            <a:ext cx="26999804" cy="8691601"/>
          </a:xfrm>
        </p:spPr>
        <p:txBody>
          <a:bodyPr/>
          <a:lstStyle>
            <a:lvl1pPr marL="0" indent="0" algn="ctr">
              <a:buNone/>
              <a:defRPr sz="9450"/>
            </a:lvl1pPr>
            <a:lvl2pPr marL="1800225" indent="0" algn="ctr">
              <a:buNone/>
              <a:defRPr sz="7875"/>
            </a:lvl2pPr>
            <a:lvl3pPr marL="3599815" indent="0" algn="ctr">
              <a:buNone/>
              <a:defRPr sz="7085"/>
            </a:lvl3pPr>
            <a:lvl4pPr marL="5400040" indent="0" algn="ctr">
              <a:buNone/>
              <a:defRPr sz="6300"/>
            </a:lvl4pPr>
            <a:lvl5pPr marL="7200265" indent="0" algn="ctr">
              <a:buNone/>
              <a:defRPr sz="6300"/>
            </a:lvl5pPr>
            <a:lvl6pPr marL="8999855" indent="0" algn="ctr">
              <a:buNone/>
              <a:defRPr sz="6300"/>
            </a:lvl6pPr>
            <a:lvl7pPr marL="10800080" indent="0" algn="ctr">
              <a:buNone/>
              <a:defRPr sz="6300"/>
            </a:lvl7pPr>
            <a:lvl8pPr marL="12599670" indent="0" algn="ctr">
              <a:buNone/>
              <a:defRPr sz="6300"/>
            </a:lvl8pPr>
            <a:lvl9pPr marL="14399895" indent="0" algn="ctr">
              <a:buNone/>
              <a:defRPr sz="63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8C22-1EF6-481E-98EE-7345400880DB}" type="datetimeFigureOut">
              <a:rPr lang="en-IN" smtClean="0"/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F893D-AF45-4752-998C-961D5F077BFB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8C22-1EF6-481E-98EE-7345400880DB}" type="datetimeFigureOut">
              <a:rPr lang="en-IN" smtClean="0"/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F893D-AF45-4752-998C-961D5F077BFB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4" y="1916653"/>
            <a:ext cx="7762444" cy="305081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4" y="1916653"/>
            <a:ext cx="22837334" cy="305081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8C22-1EF6-481E-98EE-7345400880DB}" type="datetimeFigureOut">
              <a:rPr lang="en-IN" smtClean="0"/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F893D-AF45-4752-998C-961D5F077BFB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8C22-1EF6-481E-98EE-7345400880DB}" type="datetimeFigureOut">
              <a:rPr lang="en-IN" smtClean="0"/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F893D-AF45-4752-998C-961D5F077BFB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4" y="8974945"/>
            <a:ext cx="31049774" cy="14974888"/>
          </a:xfrm>
        </p:spPr>
        <p:txBody>
          <a:bodyPr anchor="b"/>
          <a:lstStyle>
            <a:lvl1pPr>
              <a:defRPr sz="236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4" y="24091502"/>
            <a:ext cx="31049774" cy="7874940"/>
          </a:xfrm>
        </p:spPr>
        <p:txBody>
          <a:bodyPr/>
          <a:lstStyle>
            <a:lvl1pPr marL="0" indent="0">
              <a:buNone/>
              <a:defRPr sz="9450">
                <a:solidFill>
                  <a:schemeClr val="tx1"/>
                </a:solidFill>
              </a:defRPr>
            </a:lvl1pPr>
            <a:lvl2pPr marL="1800225" indent="0">
              <a:buNone/>
              <a:defRPr sz="7875">
                <a:solidFill>
                  <a:schemeClr val="tx1">
                    <a:tint val="75000"/>
                  </a:schemeClr>
                </a:solidFill>
              </a:defRPr>
            </a:lvl2pPr>
            <a:lvl3pPr marL="3599815" indent="0">
              <a:buNone/>
              <a:defRPr sz="7085">
                <a:solidFill>
                  <a:schemeClr val="tx1">
                    <a:tint val="75000"/>
                  </a:schemeClr>
                </a:solidFill>
              </a:defRPr>
            </a:lvl3pPr>
            <a:lvl4pPr marL="540004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4pPr>
            <a:lvl5pPr marL="7200265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5pPr>
            <a:lvl6pPr marL="8999855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6pPr>
            <a:lvl7pPr marL="1080008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7pPr>
            <a:lvl8pPr marL="1259967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8pPr>
            <a:lvl9pPr marL="14399895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8C22-1EF6-481E-98EE-7345400880DB}" type="datetimeFigureOut">
              <a:rPr lang="en-IN" smtClean="0"/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F893D-AF45-4752-998C-961D5F077BFB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9583264"/>
            <a:ext cx="15299889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9583264"/>
            <a:ext cx="15299889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8C22-1EF6-481E-98EE-7345400880DB}" type="datetimeFigureOut">
              <a:rPr lang="en-IN" smtClean="0"/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F893D-AF45-4752-998C-961D5F077BFB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1916661"/>
            <a:ext cx="31049774" cy="69582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5" y="8824938"/>
            <a:ext cx="15229574" cy="4324966"/>
          </a:xfrm>
        </p:spPr>
        <p:txBody>
          <a:bodyPr anchor="b"/>
          <a:lstStyle>
            <a:lvl1pPr marL="0" indent="0">
              <a:buNone/>
              <a:defRPr sz="9450" b="1"/>
            </a:lvl1pPr>
            <a:lvl2pPr marL="1800225" indent="0">
              <a:buNone/>
              <a:defRPr sz="7875" b="1"/>
            </a:lvl2pPr>
            <a:lvl3pPr marL="3599815" indent="0">
              <a:buNone/>
              <a:defRPr sz="7085" b="1"/>
            </a:lvl3pPr>
            <a:lvl4pPr marL="5400040" indent="0">
              <a:buNone/>
              <a:defRPr sz="6300" b="1"/>
            </a:lvl4pPr>
            <a:lvl5pPr marL="7200265" indent="0">
              <a:buNone/>
              <a:defRPr sz="6300" b="1"/>
            </a:lvl5pPr>
            <a:lvl6pPr marL="8999855" indent="0">
              <a:buNone/>
              <a:defRPr sz="6300" b="1"/>
            </a:lvl6pPr>
            <a:lvl7pPr marL="10800080" indent="0">
              <a:buNone/>
              <a:defRPr sz="6300" b="1"/>
            </a:lvl7pPr>
            <a:lvl8pPr marL="12599670" indent="0">
              <a:buNone/>
              <a:defRPr sz="6300" b="1"/>
            </a:lvl8pPr>
            <a:lvl9pPr marL="14399895" indent="0">
              <a:buNone/>
              <a:defRPr sz="63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5" y="13149904"/>
            <a:ext cx="15229574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9" y="8824938"/>
            <a:ext cx="15304578" cy="4324966"/>
          </a:xfrm>
        </p:spPr>
        <p:txBody>
          <a:bodyPr anchor="b"/>
          <a:lstStyle>
            <a:lvl1pPr marL="0" indent="0">
              <a:buNone/>
              <a:defRPr sz="9450" b="1"/>
            </a:lvl1pPr>
            <a:lvl2pPr marL="1800225" indent="0">
              <a:buNone/>
              <a:defRPr sz="7875" b="1"/>
            </a:lvl2pPr>
            <a:lvl3pPr marL="3599815" indent="0">
              <a:buNone/>
              <a:defRPr sz="7085" b="1"/>
            </a:lvl3pPr>
            <a:lvl4pPr marL="5400040" indent="0">
              <a:buNone/>
              <a:defRPr sz="6300" b="1"/>
            </a:lvl4pPr>
            <a:lvl5pPr marL="7200265" indent="0">
              <a:buNone/>
              <a:defRPr sz="6300" b="1"/>
            </a:lvl5pPr>
            <a:lvl6pPr marL="8999855" indent="0">
              <a:buNone/>
              <a:defRPr sz="6300" b="1"/>
            </a:lvl6pPr>
            <a:lvl7pPr marL="10800080" indent="0">
              <a:buNone/>
              <a:defRPr sz="6300" b="1"/>
            </a:lvl7pPr>
            <a:lvl8pPr marL="12599670" indent="0">
              <a:buNone/>
              <a:defRPr sz="6300" b="1"/>
            </a:lvl8pPr>
            <a:lvl9pPr marL="14399895" indent="0">
              <a:buNone/>
              <a:defRPr sz="63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9" y="13149904"/>
            <a:ext cx="15304578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8C22-1EF6-481E-98EE-7345400880DB}" type="datetimeFigureOut">
              <a:rPr lang="en-IN" smtClean="0"/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F893D-AF45-4752-998C-961D5F077BFB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8C22-1EF6-481E-98EE-7345400880DB}" type="datetimeFigureOut">
              <a:rPr lang="en-IN" smtClean="0"/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F893D-AF45-4752-998C-961D5F077BFB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8C22-1EF6-481E-98EE-7345400880DB}" type="datetimeFigureOut">
              <a:rPr lang="en-IN" smtClean="0"/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F893D-AF45-4752-998C-961D5F077BFB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5183304"/>
            <a:ext cx="18224867" cy="25583147"/>
          </a:xfrm>
        </p:spPr>
        <p:txBody>
          <a:bodyPr/>
          <a:lstStyle>
            <a:lvl1pPr>
              <a:defRPr sz="12600"/>
            </a:lvl1pPr>
            <a:lvl2pPr>
              <a:defRPr sz="11025"/>
            </a:lvl2pPr>
            <a:lvl3pPr>
              <a:defRPr sz="9450"/>
            </a:lvl3pPr>
            <a:lvl4pPr>
              <a:defRPr sz="7875"/>
            </a:lvl4pPr>
            <a:lvl5pPr>
              <a:defRPr sz="7875"/>
            </a:lvl5pPr>
            <a:lvl6pPr>
              <a:defRPr sz="7875"/>
            </a:lvl6pPr>
            <a:lvl7pPr>
              <a:defRPr sz="7875"/>
            </a:lvl7pPr>
            <a:lvl8pPr>
              <a:defRPr sz="7875"/>
            </a:lvl8pPr>
            <a:lvl9pPr>
              <a:defRPr sz="787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300"/>
            </a:lvl1pPr>
            <a:lvl2pPr marL="1800225" indent="0">
              <a:buNone/>
              <a:defRPr sz="5510"/>
            </a:lvl2pPr>
            <a:lvl3pPr marL="3599815" indent="0">
              <a:buNone/>
              <a:defRPr sz="4725"/>
            </a:lvl3pPr>
            <a:lvl4pPr marL="5400040" indent="0">
              <a:buNone/>
              <a:defRPr sz="3935"/>
            </a:lvl4pPr>
            <a:lvl5pPr marL="7200265" indent="0">
              <a:buNone/>
              <a:defRPr sz="3935"/>
            </a:lvl5pPr>
            <a:lvl6pPr marL="8999855" indent="0">
              <a:buNone/>
              <a:defRPr sz="3935"/>
            </a:lvl6pPr>
            <a:lvl7pPr marL="10800080" indent="0">
              <a:buNone/>
              <a:defRPr sz="3935"/>
            </a:lvl7pPr>
            <a:lvl8pPr marL="12599670" indent="0">
              <a:buNone/>
              <a:defRPr sz="3935"/>
            </a:lvl8pPr>
            <a:lvl9pPr marL="14399895" indent="0">
              <a:buNone/>
              <a:defRPr sz="393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8C22-1EF6-481E-98EE-7345400880DB}" type="datetimeFigureOut">
              <a:rPr lang="en-IN" smtClean="0"/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F893D-AF45-4752-998C-961D5F077BFB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5183304"/>
            <a:ext cx="18224867" cy="25583147"/>
          </a:xfrm>
        </p:spPr>
        <p:txBody>
          <a:bodyPr anchor="t"/>
          <a:lstStyle>
            <a:lvl1pPr marL="0" indent="0">
              <a:buNone/>
              <a:defRPr sz="12600"/>
            </a:lvl1pPr>
            <a:lvl2pPr marL="1800225" indent="0">
              <a:buNone/>
              <a:defRPr sz="11025"/>
            </a:lvl2pPr>
            <a:lvl3pPr marL="3599815" indent="0">
              <a:buNone/>
              <a:defRPr sz="9450"/>
            </a:lvl3pPr>
            <a:lvl4pPr marL="5400040" indent="0">
              <a:buNone/>
              <a:defRPr sz="7875"/>
            </a:lvl4pPr>
            <a:lvl5pPr marL="7200265" indent="0">
              <a:buNone/>
              <a:defRPr sz="7875"/>
            </a:lvl5pPr>
            <a:lvl6pPr marL="8999855" indent="0">
              <a:buNone/>
              <a:defRPr sz="7875"/>
            </a:lvl6pPr>
            <a:lvl7pPr marL="10800080" indent="0">
              <a:buNone/>
              <a:defRPr sz="7875"/>
            </a:lvl7pPr>
            <a:lvl8pPr marL="12599670" indent="0">
              <a:buNone/>
              <a:defRPr sz="7875"/>
            </a:lvl8pPr>
            <a:lvl9pPr marL="14399895" indent="0">
              <a:buNone/>
              <a:defRPr sz="7875"/>
            </a:lvl9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300"/>
            </a:lvl1pPr>
            <a:lvl2pPr marL="1800225" indent="0">
              <a:buNone/>
              <a:defRPr sz="5510"/>
            </a:lvl2pPr>
            <a:lvl3pPr marL="3599815" indent="0">
              <a:buNone/>
              <a:defRPr sz="4725"/>
            </a:lvl3pPr>
            <a:lvl4pPr marL="5400040" indent="0">
              <a:buNone/>
              <a:defRPr sz="3935"/>
            </a:lvl4pPr>
            <a:lvl5pPr marL="7200265" indent="0">
              <a:buNone/>
              <a:defRPr sz="3935"/>
            </a:lvl5pPr>
            <a:lvl6pPr marL="8999855" indent="0">
              <a:buNone/>
              <a:defRPr sz="3935"/>
            </a:lvl6pPr>
            <a:lvl7pPr marL="10800080" indent="0">
              <a:buNone/>
              <a:defRPr sz="3935"/>
            </a:lvl7pPr>
            <a:lvl8pPr marL="12599670" indent="0">
              <a:buNone/>
              <a:defRPr sz="3935"/>
            </a:lvl8pPr>
            <a:lvl9pPr marL="14399895" indent="0">
              <a:buNone/>
              <a:defRPr sz="393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8C22-1EF6-481E-98EE-7345400880DB}" type="datetimeFigureOut">
              <a:rPr lang="en-IN" smtClean="0"/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F893D-AF45-4752-998C-961D5F077BFB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1916661"/>
            <a:ext cx="31049774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9583264"/>
            <a:ext cx="31049774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C8C22-1EF6-481E-98EE-7345400880DB}" type="datetimeFigureOut">
              <a:rPr lang="en-IN" smtClean="0"/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F893D-AF45-4752-998C-961D5F077BFB}" type="slidenum">
              <a:rPr lang="en-IN" smtClean="0"/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599815" rtl="0" eaLnBrk="1" latinLnBrk="0" hangingPunct="1">
        <a:lnSpc>
          <a:spcPct val="90000"/>
        </a:lnSpc>
        <a:spcBef>
          <a:spcPct val="0"/>
        </a:spcBef>
        <a:buNone/>
        <a:defRPr sz="173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795" indent="-899795" algn="l" defTabSz="3599815" rtl="0" eaLnBrk="1" latinLnBrk="0" hangingPunct="1">
        <a:lnSpc>
          <a:spcPct val="90000"/>
        </a:lnSpc>
        <a:spcBef>
          <a:spcPts val="3935"/>
        </a:spcBef>
        <a:buFont typeface="Arial" panose="020B0604020202020204" pitchFamily="34" charset="0"/>
        <a:buChar char="•"/>
        <a:defRPr sz="11025" kern="1200">
          <a:solidFill>
            <a:schemeClr val="tx1"/>
          </a:solidFill>
          <a:latin typeface="+mn-lt"/>
          <a:ea typeface="+mn-ea"/>
          <a:cs typeface="+mn-cs"/>
        </a:defRPr>
      </a:lvl1pPr>
      <a:lvl2pPr marL="2700020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9450" kern="1200">
          <a:solidFill>
            <a:schemeClr val="tx1"/>
          </a:solidFill>
          <a:latin typeface="+mn-lt"/>
          <a:ea typeface="+mn-ea"/>
          <a:cs typeface="+mn-cs"/>
        </a:defRPr>
      </a:lvl2pPr>
      <a:lvl3pPr marL="4500245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7875" kern="1200">
          <a:solidFill>
            <a:schemeClr val="tx1"/>
          </a:solidFill>
          <a:latin typeface="+mn-lt"/>
          <a:ea typeface="+mn-ea"/>
          <a:cs typeface="+mn-cs"/>
        </a:defRPr>
      </a:lvl3pPr>
      <a:lvl4pPr marL="6299835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7085" kern="1200">
          <a:solidFill>
            <a:schemeClr val="tx1"/>
          </a:solidFill>
          <a:latin typeface="+mn-lt"/>
          <a:ea typeface="+mn-ea"/>
          <a:cs typeface="+mn-cs"/>
        </a:defRPr>
      </a:lvl4pPr>
      <a:lvl5pPr marL="8100060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7085" kern="1200">
          <a:solidFill>
            <a:schemeClr val="tx1"/>
          </a:solidFill>
          <a:latin typeface="+mn-lt"/>
          <a:ea typeface="+mn-ea"/>
          <a:cs typeface="+mn-cs"/>
        </a:defRPr>
      </a:lvl5pPr>
      <a:lvl6pPr marL="9900285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7085" kern="1200">
          <a:solidFill>
            <a:schemeClr val="tx1"/>
          </a:solidFill>
          <a:latin typeface="+mn-lt"/>
          <a:ea typeface="+mn-ea"/>
          <a:cs typeface="+mn-cs"/>
        </a:defRPr>
      </a:lvl6pPr>
      <a:lvl7pPr marL="11699875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7085" kern="1200">
          <a:solidFill>
            <a:schemeClr val="tx1"/>
          </a:solidFill>
          <a:latin typeface="+mn-lt"/>
          <a:ea typeface="+mn-ea"/>
          <a:cs typeface="+mn-cs"/>
        </a:defRPr>
      </a:lvl7pPr>
      <a:lvl8pPr marL="13500100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7085" kern="1200">
          <a:solidFill>
            <a:schemeClr val="tx1"/>
          </a:solidFill>
          <a:latin typeface="+mn-lt"/>
          <a:ea typeface="+mn-ea"/>
          <a:cs typeface="+mn-cs"/>
        </a:defRPr>
      </a:lvl8pPr>
      <a:lvl9pPr marL="15299690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70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25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2pPr>
      <a:lvl3pPr marL="3599815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3pPr>
      <a:lvl4pPr marL="5400040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4pPr>
      <a:lvl5pPr marL="7200265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5pPr>
      <a:lvl6pPr marL="8999855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80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7pPr>
      <a:lvl8pPr marL="12599670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8pPr>
      <a:lvl9pPr marL="14399895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2" Type="http://schemas.openxmlformats.org/officeDocument/2006/relationships/notesSlide" Target="../notesSlides/notesSlide1.xml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20.png"/><Relationship Id="rId2" Type="http://schemas.openxmlformats.org/officeDocument/2006/relationships/image" Target="../media/image2.jpe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svg"/><Relationship Id="rId13" Type="http://schemas.openxmlformats.org/officeDocument/2006/relationships/image" Target="../media/image13.pn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3F2FD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719075" y="715602"/>
            <a:ext cx="34560794" cy="3951648"/>
          </a:xfrm>
          <a:prstGeom prst="rect">
            <a:avLst/>
          </a:prstGeom>
          <a:gradFill rotWithShape="1">
            <a:gsLst>
              <a:gs pos="0">
                <a:srgbClr val="50ADF2"/>
              </a:gs>
              <a:gs pos="100000">
                <a:srgbClr val="E3F2FD"/>
              </a:gs>
            </a:gsLst>
            <a:lin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r>
              <a:rPr lang="en-US" sz="6000" b="1" spc="18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/>
              </a:rPr>
              <a:t>Aavishkar</a:t>
            </a:r>
            <a:br>
              <a:rPr lang="en-US" sz="6000" b="1" spc="18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/>
              </a:rPr>
            </a:br>
            <a:r>
              <a:rPr lang="en-US" sz="6000" b="1" spc="27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/>
              </a:rPr>
              <a:t>Maharashtra</a:t>
            </a:r>
            <a:r>
              <a:rPr lang="en-US" sz="6000" b="1" spc="9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/>
              </a:rPr>
              <a:t> </a:t>
            </a:r>
            <a:r>
              <a:rPr lang="en-US" sz="6000" b="1" spc="18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/>
              </a:rPr>
              <a:t>State</a:t>
            </a:r>
            <a:r>
              <a:rPr lang="en-US" sz="6000" b="1" spc="9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/>
              </a:rPr>
              <a:t> Inter-University</a:t>
            </a:r>
            <a:r>
              <a:rPr lang="en-US" sz="6000" b="1" spc="18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/>
              </a:rPr>
              <a:t> </a:t>
            </a:r>
            <a:r>
              <a:rPr lang="en-US" sz="6000" b="1" spc="9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/>
              </a:rPr>
              <a:t>Research</a:t>
            </a:r>
            <a:r>
              <a:rPr lang="en-US" sz="6000" b="1" spc="-27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/>
              </a:rPr>
              <a:t> </a:t>
            </a:r>
            <a:r>
              <a:rPr lang="en-US" sz="6000" b="1" spc="18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/>
              </a:rPr>
              <a:t>Convention</a:t>
            </a:r>
            <a:endParaRPr lang="en-US" sz="6000" b="1" spc="18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/>
            </a:endParaRPr>
          </a:p>
          <a:p>
            <a:pPr algn="ctr">
              <a:lnSpc>
                <a:spcPct val="150000"/>
              </a:lnSpc>
            </a:pPr>
            <a:endParaRPr lang="en-US" sz="6000" b="1" spc="18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/>
            </a:endParaRPr>
          </a:p>
          <a:p>
            <a:pPr algn="ctr">
              <a:lnSpc>
                <a:spcPct val="150000"/>
              </a:lnSpc>
            </a:pPr>
            <a:endParaRPr lang="en-IN" sz="60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32621" y="8635693"/>
            <a:ext cx="16920000" cy="5928926"/>
          </a:xfrm>
          <a:prstGeom prst="rect">
            <a:avLst/>
          </a:prstGeom>
          <a:gradFill>
            <a:gsLst>
              <a:gs pos="0">
                <a:srgbClr val="E3F2FD"/>
              </a:gs>
              <a:gs pos="100000">
                <a:srgbClr val="FFFFFF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15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r>
              <a:rPr lang="en-US" sz="3100" b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MatriCare</a:t>
            </a:r>
            <a:r>
              <a:rPr lang="en-US" sz="31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is an </a:t>
            </a:r>
            <a:r>
              <a:rPr lang="en-US" sz="3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intelligent maternal health monitoring</a:t>
            </a:r>
            <a:r>
              <a:rPr lang="en-US" sz="3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and </a:t>
            </a:r>
            <a:r>
              <a:rPr lang="en-US" sz="3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recommendation system </a:t>
            </a:r>
            <a:r>
              <a:rPr lang="en-US" sz="3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designed to </a:t>
            </a:r>
            <a:r>
              <a:rPr lang="en-US" sz="3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support healthcare professionals during labour. The platform</a:t>
            </a:r>
            <a:r>
              <a:rPr lang="en-US" sz="3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enables </a:t>
            </a:r>
            <a:r>
              <a:rPr lang="en-US" sz="3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continuous tracking of vital parameters</a:t>
            </a:r>
            <a:r>
              <a:rPr lang="en-US" sz="3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such as blood pressure, heart rate, oxygen saturation, temperature, and uterine contractions, ensuring real-time assessment of maternal and fetal well-being. A </a:t>
            </a:r>
            <a:r>
              <a:rPr lang="en-US" sz="3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machine learning model classifies </a:t>
            </a:r>
            <a:r>
              <a:rPr lang="en-US" sz="3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the patient’s condition as </a:t>
            </a:r>
            <a:r>
              <a:rPr lang="en-US" sz="3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Stable, Warning, or Critical</a:t>
            </a:r>
            <a:r>
              <a:rPr lang="en-US" sz="3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, while an integrated language model generates </a:t>
            </a:r>
            <a:r>
              <a:rPr lang="en-US" sz="3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personalized recommendations</a:t>
            </a:r>
            <a:r>
              <a:rPr lang="en-US" sz="3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for timely medical intervention. By combining automated monitoring with intelligent decision support, MatriCare </a:t>
            </a:r>
            <a:r>
              <a:rPr lang="en-US" sz="3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enhances clinical efficiency</a:t>
            </a:r>
            <a:r>
              <a:rPr lang="en-US" sz="3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3100" b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reduces human error</a:t>
            </a:r>
            <a:r>
              <a:rPr lang="en-US" sz="31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3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and </a:t>
            </a:r>
            <a:r>
              <a:rPr lang="en-US" sz="3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promotes safer childbirth outcomes</a:t>
            </a:r>
            <a:r>
              <a:rPr lang="en-US" sz="3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endParaRPr lang="en-IN" sz="31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" name="Title 1"/>
          <p:cNvSpPr txBox="1"/>
          <p:nvPr/>
        </p:nvSpPr>
        <p:spPr>
          <a:xfrm>
            <a:off x="1124796" y="3924593"/>
            <a:ext cx="33840000" cy="720000"/>
          </a:xfrm>
          <a:prstGeom prst="rect">
            <a:avLst/>
          </a:prstGeom>
          <a:gradFill rotWithShape="1">
            <a:gsLst>
              <a:gs pos="0">
                <a:srgbClr val="50ADF2"/>
              </a:gs>
              <a:gs pos="100000">
                <a:srgbClr val="E3F2FD"/>
              </a:gs>
            </a:gsLst>
            <a:lin scaled="0"/>
          </a:gradFill>
        </p:spPr>
        <p:txBody>
          <a:bodyPr vert="horz" lIns="91440" tIns="45720" rIns="91440" bIns="45720" rtlCol="0" anchor="t">
            <a:noAutofit/>
          </a:bodyPr>
          <a:lstStyle>
            <a:lvl1pPr algn="ctr" defTabSz="35998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2400">
                <a:solidFill>
                  <a:srgbClr val="000000"/>
                </a:solidFill>
                <a:latin typeface="Open Sans"/>
              </a:defRPr>
            </a:pPr>
            <a:r>
              <a:rPr lang="en-US" sz="4000" b="1" spc="13" baseline="10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/>
              </a:rPr>
              <a:t>Category:</a:t>
            </a:r>
            <a:r>
              <a:rPr lang="en-US" sz="4000" b="1" spc="-39" baseline="10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/>
              </a:rPr>
              <a:t> </a:t>
            </a:r>
            <a:r>
              <a:rPr lang="en-US" sz="4000" spc="13" baseline="10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/>
              </a:rPr>
              <a:t>Medicine</a:t>
            </a:r>
            <a:r>
              <a:rPr lang="en-US" sz="4000" spc="13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/>
              </a:rPr>
              <a:t> </a:t>
            </a:r>
            <a:r>
              <a:rPr lang="en-US" sz="4000" spc="13" baseline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/>
              </a:rPr>
              <a:t>and Pharmacy                                                                 </a:t>
            </a:r>
            <a:r>
              <a:rPr lang="en-US" sz="4000" b="1" baseline="10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/>
              </a:rPr>
              <a:t>Code No.:                                                                                                                     Level: </a:t>
            </a:r>
            <a:r>
              <a:rPr lang="en-US" sz="4000" baseline="10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/>
              </a:rPr>
              <a:t>UG </a:t>
            </a:r>
            <a:r>
              <a:rPr lang="en-US" sz="4000" b="1" baseline="10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/>
              </a:rPr>
              <a:t>                                   </a:t>
            </a:r>
            <a:endParaRPr lang="en-IN" sz="40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9" name="Rectangle: Rounded Corners 68"/>
          <p:cNvSpPr/>
          <p:nvPr/>
        </p:nvSpPr>
        <p:spPr>
          <a:xfrm>
            <a:off x="719075" y="5417642"/>
            <a:ext cx="34560000" cy="1440000"/>
          </a:xfrm>
          <a:prstGeom prst="roundRect">
            <a:avLst/>
          </a:prstGeom>
          <a:gradFill rotWithShape="1">
            <a:gsLst>
              <a:gs pos="0">
                <a:srgbClr val="9ED1F8"/>
              </a:gs>
              <a:gs pos="100000">
                <a:srgbClr val="E3F2FD"/>
              </a:gs>
            </a:gsLst>
            <a:lin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400">
                <a:solidFill>
                  <a:srgbClr val="000000"/>
                </a:solidFill>
                <a:latin typeface="Open Sans"/>
              </a:defRPr>
            </a:pPr>
            <a:r>
              <a:rPr lang="en-US" sz="8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MatriCare AI – AI Based Prediction of Labour related Complications </a:t>
            </a:r>
            <a:endParaRPr lang="en-IN" sz="8800" b="1" dirty="0">
              <a:solidFill>
                <a:schemeClr val="tx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0" name="Rectangle: Rounded Corners 69"/>
          <p:cNvSpPr/>
          <p:nvPr/>
        </p:nvSpPr>
        <p:spPr>
          <a:xfrm>
            <a:off x="719075" y="7555725"/>
            <a:ext cx="16920000" cy="720000"/>
          </a:xfrm>
          <a:prstGeom prst="roundRect">
            <a:avLst/>
          </a:prstGeom>
          <a:gradFill rotWithShape="1">
            <a:gsLst>
              <a:gs pos="0">
                <a:srgbClr val="82C4F6"/>
              </a:gs>
              <a:gs pos="100000">
                <a:srgbClr val="E3F2FD"/>
              </a:gs>
            </a:gsLst>
            <a:lin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400">
                <a:solidFill>
                  <a:srgbClr val="000000"/>
                </a:solidFill>
                <a:latin typeface="Open Sans"/>
              </a:defRPr>
            </a:pPr>
            <a:r>
              <a:rPr lang="en-US" sz="5500" dirty="0">
                <a:solidFill>
                  <a:schemeClr val="tx1"/>
                </a:solidFill>
                <a:latin typeface="Bahnschrif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Introduction</a:t>
            </a:r>
            <a:endParaRPr lang="en-IN" sz="5500" dirty="0">
              <a:solidFill>
                <a:schemeClr val="tx1"/>
              </a:solidFill>
              <a:latin typeface="Bahnschrift" panose="020B0502040204020203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1" name="Rectangle: Rounded Corners 70"/>
          <p:cNvSpPr/>
          <p:nvPr/>
        </p:nvSpPr>
        <p:spPr>
          <a:xfrm>
            <a:off x="719075" y="27743099"/>
            <a:ext cx="12960000" cy="720000"/>
          </a:xfrm>
          <a:prstGeom prst="roundRect">
            <a:avLst/>
          </a:prstGeom>
          <a:gradFill rotWithShape="1">
            <a:gsLst>
              <a:gs pos="0">
                <a:srgbClr val="9ED1F8"/>
              </a:gs>
              <a:gs pos="100000">
                <a:srgbClr val="E3F2FD"/>
              </a:gs>
            </a:gsLst>
            <a:lin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400">
                <a:solidFill>
                  <a:srgbClr val="000000"/>
                </a:solidFill>
                <a:latin typeface="Open Sans"/>
              </a:defRPr>
            </a:pPr>
            <a:r>
              <a:rPr lang="en-IN" sz="5500" dirty="0">
                <a:solidFill>
                  <a:schemeClr val="tx1"/>
                </a:solidFill>
                <a:latin typeface="Bahnschrif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Key Features</a:t>
            </a:r>
            <a:endParaRPr lang="en-IN" sz="5500" dirty="0">
              <a:solidFill>
                <a:schemeClr val="tx1"/>
              </a:solidFill>
              <a:latin typeface="Bahnschrift" panose="020B0502040204020203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2" name="Rectangle: Rounded Corners 71"/>
          <p:cNvSpPr/>
          <p:nvPr/>
        </p:nvSpPr>
        <p:spPr>
          <a:xfrm>
            <a:off x="23567892" y="27724814"/>
            <a:ext cx="11711182" cy="720000"/>
          </a:xfrm>
          <a:prstGeom prst="roundRect">
            <a:avLst/>
          </a:prstGeom>
          <a:gradFill rotWithShape="1">
            <a:gsLst>
              <a:gs pos="0">
                <a:srgbClr val="9ED1F8"/>
              </a:gs>
              <a:gs pos="100000">
                <a:srgbClr val="E3F2FD"/>
              </a:gs>
            </a:gsLst>
            <a:lin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400">
                <a:solidFill>
                  <a:srgbClr val="000000"/>
                </a:solidFill>
                <a:latin typeface="Open Sans"/>
              </a:defRPr>
            </a:pPr>
            <a:r>
              <a:rPr lang="en-US" sz="5500" dirty="0">
                <a:solidFill>
                  <a:schemeClr val="tx1"/>
                </a:solidFill>
                <a:latin typeface="Bahnschrif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Future Scope </a:t>
            </a:r>
            <a:endParaRPr lang="en-IN" sz="5500" dirty="0">
              <a:solidFill>
                <a:schemeClr val="tx1"/>
              </a:solidFill>
              <a:latin typeface="Bahnschrift" panose="020B0502040204020203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3" name="Rectangle: Rounded Corners 72"/>
          <p:cNvSpPr/>
          <p:nvPr/>
        </p:nvSpPr>
        <p:spPr>
          <a:xfrm>
            <a:off x="719075" y="15016855"/>
            <a:ext cx="12876431" cy="812022"/>
          </a:xfrm>
          <a:prstGeom prst="roundRect">
            <a:avLst/>
          </a:prstGeom>
          <a:gradFill rotWithShape="1">
            <a:gsLst>
              <a:gs pos="0">
                <a:srgbClr val="9ED1F8"/>
              </a:gs>
              <a:gs pos="100000">
                <a:srgbClr val="E3F2FD"/>
              </a:gs>
            </a:gsLst>
            <a:lin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400">
                <a:solidFill>
                  <a:srgbClr val="000000"/>
                </a:solidFill>
                <a:latin typeface="Open Sans"/>
              </a:defRPr>
            </a:pPr>
            <a:r>
              <a:rPr lang="en-IN" sz="5500" dirty="0">
                <a:solidFill>
                  <a:schemeClr val="tx1"/>
                </a:solidFill>
                <a:latin typeface="Bahnschrif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Use Case Diagram</a:t>
            </a:r>
            <a:endParaRPr lang="en-IN" sz="5500" dirty="0">
              <a:solidFill>
                <a:schemeClr val="tx1"/>
              </a:solidFill>
              <a:latin typeface="Bahnschrift" panose="020B0502040204020203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9" name="Rectangle: Rounded Corners 78"/>
          <p:cNvSpPr/>
          <p:nvPr/>
        </p:nvSpPr>
        <p:spPr>
          <a:xfrm>
            <a:off x="14039074" y="27743099"/>
            <a:ext cx="9177213" cy="720000"/>
          </a:xfrm>
          <a:prstGeom prst="roundRect">
            <a:avLst/>
          </a:prstGeom>
          <a:gradFill rotWithShape="1">
            <a:gsLst>
              <a:gs pos="0">
                <a:srgbClr val="9ED1F8"/>
              </a:gs>
              <a:gs pos="100000">
                <a:srgbClr val="E3F2FD"/>
              </a:gs>
            </a:gsLst>
            <a:lin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400">
                <a:solidFill>
                  <a:srgbClr val="000000"/>
                </a:solidFill>
                <a:latin typeface="Open Sans"/>
              </a:defRPr>
            </a:pPr>
            <a:r>
              <a:rPr lang="en-US" sz="5500" dirty="0">
                <a:solidFill>
                  <a:schemeClr val="bg1"/>
                </a:solidFill>
                <a:latin typeface="Bahnschrif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>
                <a:solidFill>
                  <a:schemeClr val="tx1"/>
                </a:solidFill>
                <a:latin typeface="Bahnschrif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Conclusion</a:t>
            </a:r>
            <a:endParaRPr lang="en-IN" sz="5500" dirty="0">
              <a:solidFill>
                <a:schemeClr val="tx1"/>
              </a:solidFill>
              <a:latin typeface="Bahnschrift" panose="020B0502040204020203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1096" y="28844070"/>
            <a:ext cx="12960000" cy="6480000"/>
          </a:xfrm>
          <a:prstGeom prst="rect">
            <a:avLst/>
          </a:prstGeom>
          <a:gradFill>
            <a:gsLst>
              <a:gs pos="0">
                <a:srgbClr val="E3F2FD"/>
              </a:gs>
              <a:gs pos="100000">
                <a:srgbClr val="FFFFFF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>
              <a:defRPr sz="2400">
                <a:solidFill>
                  <a:srgbClr val="000000"/>
                </a:solidFill>
                <a:latin typeface="Open Sans"/>
              </a:defRPr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039074" y="28803487"/>
            <a:ext cx="9177213" cy="6480000"/>
          </a:xfrm>
          <a:prstGeom prst="rect">
            <a:avLst/>
          </a:prstGeom>
          <a:gradFill>
            <a:gsLst>
              <a:gs pos="0">
                <a:srgbClr val="E3F2FD"/>
              </a:gs>
              <a:gs pos="100000">
                <a:srgbClr val="FFFFFF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15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r>
              <a:rPr lang="en-US" sz="2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MatriCare</a:t>
            </a:r>
            <a:r>
              <a:rPr lang="en-US" sz="2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represents a step forward in intelligent maternal care, transforming traditional labour monitoring into a proactive, data-driven process. By combining continuous </a:t>
            </a:r>
            <a:r>
              <a:rPr lang="en-US" sz="2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health tracking with AI-based prediction</a:t>
            </a:r>
            <a:r>
              <a:rPr lang="en-US" sz="2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and language-powered recommendations, it </a:t>
            </a:r>
            <a:r>
              <a:rPr lang="en-US" sz="2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bridges the gap between technology and clinical expertise</a:t>
            </a:r>
            <a:r>
              <a:rPr lang="en-US" sz="2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 The </a:t>
            </a:r>
            <a:r>
              <a:rPr lang="en-US" sz="2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system</a:t>
            </a:r>
            <a:r>
              <a:rPr lang="en-US" sz="2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promotes </a:t>
            </a:r>
            <a:r>
              <a:rPr lang="en-US" sz="2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faster,</a:t>
            </a:r>
            <a:r>
              <a:rPr lang="en-US" sz="2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more </a:t>
            </a:r>
            <a:r>
              <a:rPr lang="en-US" sz="2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reliable decision-making </a:t>
            </a:r>
            <a:r>
              <a:rPr lang="en-US" sz="2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while </a:t>
            </a:r>
            <a:r>
              <a:rPr lang="en-US" sz="2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reducing dependency on manual observation</a:t>
            </a:r>
            <a:r>
              <a:rPr lang="en-US" sz="2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 With future expansion toward </a:t>
            </a:r>
            <a:r>
              <a:rPr lang="en-US" sz="26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real-time IoT </a:t>
            </a:r>
            <a:r>
              <a:rPr lang="en-US" sz="2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integration and adaptive recommendations, MatriCare is poised to become a vital companion in modern obstetric care, </a:t>
            </a:r>
            <a:r>
              <a:rPr lang="en-US" sz="2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ensuring safer </a:t>
            </a:r>
            <a:r>
              <a:rPr lang="en-US" sz="2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outcomes for </a:t>
            </a:r>
            <a:r>
              <a:rPr lang="en-US" sz="2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mothers and newborns </a:t>
            </a:r>
            <a:r>
              <a:rPr lang="en-US" sz="2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alike.</a:t>
            </a:r>
            <a:endParaRPr lang="en-IN" sz="2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67893" y="28844127"/>
            <a:ext cx="11711182" cy="6480000"/>
          </a:xfrm>
          <a:prstGeom prst="rect">
            <a:avLst/>
          </a:prstGeom>
          <a:gradFill>
            <a:gsLst>
              <a:gs pos="0">
                <a:srgbClr val="E3F2FD"/>
              </a:gs>
              <a:gs pos="100000">
                <a:srgbClr val="FFFFFF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15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endParaRPr lang="en-IN" sz="2800" dirty="0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337485" y="23755936"/>
            <a:ext cx="12941589" cy="3600000"/>
          </a:xfrm>
          <a:prstGeom prst="rect">
            <a:avLst/>
          </a:prstGeom>
          <a:gradFill>
            <a:gsLst>
              <a:gs pos="0">
                <a:srgbClr val="E3F2FD"/>
              </a:gs>
              <a:gs pos="100000">
                <a:srgbClr val="FFFFFF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400">
                <a:solidFill>
                  <a:srgbClr val="000000"/>
                </a:solidFill>
                <a:latin typeface="Open Sans"/>
              </a:defRPr>
            </a:pP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719075" y="16281113"/>
            <a:ext cx="12960000" cy="11081014"/>
          </a:xfrm>
          <a:prstGeom prst="rect">
            <a:avLst/>
          </a:prstGeom>
          <a:gradFill>
            <a:gsLst>
              <a:gs pos="0">
                <a:srgbClr val="E3F2FD"/>
              </a:gs>
              <a:gs pos="100000">
                <a:srgbClr val="FFFFFF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400">
                <a:solidFill>
                  <a:srgbClr val="000000"/>
                </a:solidFill>
                <a:latin typeface="Open Sans"/>
              </a:defRPr>
            </a:pPr>
            <a:endParaRPr lang="en-IN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053370" y="29145694"/>
            <a:ext cx="3960000" cy="1080000"/>
          </a:xfrm>
          <a:prstGeom prst="roundRect">
            <a:avLst/>
          </a:prstGeom>
          <a:gradFill rotWithShape="1">
            <a:gsLst>
              <a:gs pos="100000">
                <a:srgbClr val="E3F2FD"/>
              </a:gs>
              <a:gs pos="0">
                <a:srgbClr val="9ED1F8"/>
              </a:gs>
            </a:gsLst>
            <a:lin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defRPr sz="2400">
                <a:solidFill>
                  <a:srgbClr val="000000"/>
                </a:solidFill>
                <a:latin typeface="Open Sans"/>
              </a:defRPr>
            </a:pPr>
            <a:r>
              <a:rPr lang="en-IN" sz="2800" b="1" dirty="0">
                <a:latin typeface="Verdana" panose="020B0604030504040204" pitchFamily="34" charset="0"/>
                <a:ea typeface="Verdana" panose="020B0604030504040204" pitchFamily="34" charset="0"/>
              </a:rPr>
              <a:t>Real-time Monitoring</a:t>
            </a:r>
            <a:endParaRPr lang="en-IN" sz="32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1064092" y="30606665"/>
            <a:ext cx="3960000" cy="1080000"/>
          </a:xfrm>
          <a:prstGeom prst="roundRect">
            <a:avLst/>
          </a:prstGeom>
          <a:gradFill rotWithShape="1">
            <a:gsLst>
              <a:gs pos="0">
                <a:srgbClr val="9ED1F8"/>
              </a:gs>
              <a:gs pos="100000">
                <a:srgbClr val="E3F2FD"/>
              </a:gs>
            </a:gsLst>
            <a:lin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400">
                <a:solidFill>
                  <a:srgbClr val="000000"/>
                </a:solidFill>
                <a:latin typeface="Open Sans"/>
              </a:defRPr>
            </a:pPr>
            <a:r>
              <a:rPr lang="en-IN" sz="2800" b="1" dirty="0">
                <a:latin typeface="Verdana" panose="020B0604030504040204" pitchFamily="34" charset="0"/>
                <a:ea typeface="Verdana" panose="020B0604030504040204" pitchFamily="34" charset="0"/>
              </a:rPr>
              <a:t>AI Risk Prediction</a:t>
            </a:r>
            <a:endParaRPr lang="en-IN" sz="32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934446" y="31988289"/>
            <a:ext cx="4142114" cy="1080000"/>
          </a:xfrm>
          <a:prstGeom prst="roundRect">
            <a:avLst/>
          </a:prstGeom>
          <a:gradFill rotWithShape="1">
            <a:gsLst>
              <a:gs pos="0">
                <a:srgbClr val="9ED1F8"/>
              </a:gs>
              <a:gs pos="100000">
                <a:srgbClr val="E3F2FD"/>
              </a:gs>
            </a:gsLst>
            <a:lin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400">
                <a:solidFill>
                  <a:srgbClr val="000000"/>
                </a:solidFill>
                <a:latin typeface="Open Sans"/>
              </a:defRPr>
            </a:pPr>
            <a:r>
              <a:rPr lang="en-IN" sz="2800" b="1" dirty="0">
                <a:latin typeface="Verdana" panose="020B0604030504040204" pitchFamily="34" charset="0"/>
                <a:ea typeface="Verdana" panose="020B0604030504040204" pitchFamily="34" charset="0"/>
              </a:rPr>
              <a:t>Smart Recommendations</a:t>
            </a:r>
            <a:endParaRPr lang="en-IN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Rectangle: Rounded Corners 18"/>
          <p:cNvSpPr/>
          <p:nvPr/>
        </p:nvSpPr>
        <p:spPr>
          <a:xfrm>
            <a:off x="1034943" y="33458470"/>
            <a:ext cx="3960000" cy="1080000"/>
          </a:xfrm>
          <a:prstGeom prst="roundRect">
            <a:avLst/>
          </a:prstGeom>
          <a:gradFill rotWithShape="1">
            <a:gsLst>
              <a:gs pos="0">
                <a:srgbClr val="9ED1F8"/>
              </a:gs>
              <a:gs pos="100000">
                <a:srgbClr val="E3F2FD"/>
              </a:gs>
            </a:gsLst>
            <a:lin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400">
                <a:solidFill>
                  <a:srgbClr val="000000"/>
                </a:solidFill>
                <a:latin typeface="Open Sans"/>
              </a:defRPr>
            </a:pPr>
            <a:r>
              <a:rPr lang="en-IN" sz="2800" b="1" dirty="0">
                <a:latin typeface="Verdana" panose="020B0604030504040204" pitchFamily="34" charset="0"/>
                <a:ea typeface="Verdana" panose="020B0604030504040204" pitchFamily="34" charset="0"/>
              </a:rPr>
              <a:t>Simple Interface</a:t>
            </a:r>
            <a:endParaRPr lang="en-IN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41773" y="29210705"/>
            <a:ext cx="8280400" cy="900000"/>
          </a:xfrm>
          <a:prstGeom prst="rect">
            <a:avLst/>
          </a:prstGeom>
          <a:gradFill rotWithShape="1">
            <a:gsLst>
              <a:gs pos="0">
                <a:srgbClr val="9ED1F8"/>
              </a:gs>
              <a:gs pos="100000">
                <a:srgbClr val="E3F2FD"/>
              </a:gs>
            </a:gsLst>
            <a:lin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algn="just"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Open Sans"/>
              </a:defRPr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Tracks vital signs like blood pressure, heart rate, oxygen level, and contractions continuously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.	</a:t>
            </a:r>
            <a:endParaRPr lang="en-US" sz="2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41773" y="30692647"/>
            <a:ext cx="8280400" cy="900000"/>
          </a:xfrm>
          <a:prstGeom prst="rect">
            <a:avLst/>
          </a:prstGeom>
          <a:gradFill rotWithShape="1">
            <a:gsLst>
              <a:gs pos="0">
                <a:srgbClr val="9ED1F8"/>
              </a:gs>
              <a:gs pos="100000">
                <a:srgbClr val="E3F2FD"/>
              </a:gs>
            </a:gsLst>
            <a:lin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algn="just"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Open Sans"/>
              </a:defRPr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Uses machine learning to classify patient condition as </a:t>
            </a:r>
            <a:r>
              <a:rPr lang="en-US" sz="2400" i="1" dirty="0">
                <a:latin typeface="Verdana" panose="020B0604030504040204" pitchFamily="34" charset="0"/>
                <a:ea typeface="Verdana" panose="020B0604030504040204" pitchFamily="34" charset="0"/>
              </a:rPr>
              <a:t>Stable, Warning,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or </a:t>
            </a:r>
            <a:r>
              <a:rPr lang="en-US" sz="2400" i="1" dirty="0">
                <a:latin typeface="Verdana" panose="020B0604030504040204" pitchFamily="34" charset="0"/>
                <a:ea typeface="Verdana" panose="020B0604030504040204" pitchFamily="34" charset="0"/>
              </a:rPr>
              <a:t>Critical.</a:t>
            </a:r>
            <a:endParaRPr lang="en-US" sz="2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143744" y="32110465"/>
            <a:ext cx="8280400" cy="900000"/>
          </a:xfrm>
          <a:prstGeom prst="rect">
            <a:avLst/>
          </a:prstGeom>
          <a:gradFill rotWithShape="1">
            <a:gsLst>
              <a:gs pos="0">
                <a:srgbClr val="9ED1F8"/>
              </a:gs>
              <a:gs pos="100000">
                <a:srgbClr val="E3F2FD"/>
              </a:gs>
            </a:gsLst>
            <a:lin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algn="just"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Open Sans"/>
              </a:defRPr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LLM-based system provides quick, personalized guidance for timely action.</a:t>
            </a:r>
            <a:endParaRPr lang="en-US" sz="2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41773" y="33528283"/>
            <a:ext cx="8280400" cy="900000"/>
          </a:xfrm>
          <a:prstGeom prst="rect">
            <a:avLst/>
          </a:prstGeom>
          <a:gradFill rotWithShape="1">
            <a:gsLst>
              <a:gs pos="0">
                <a:srgbClr val="9ED1F8"/>
              </a:gs>
              <a:gs pos="100000">
                <a:srgbClr val="E3F2FD"/>
              </a:gs>
            </a:gsLst>
            <a:lin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algn="just"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Open Sans"/>
              </a:defRPr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Easy-to-use design for smooth operation during labour monitoring.</a:t>
            </a:r>
            <a:endParaRPr lang="en-US" sz="2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468307" y="7511873"/>
            <a:ext cx="16920000" cy="7209681"/>
            <a:chOff x="18359075" y="16195661"/>
            <a:chExt cx="16920000" cy="7209681"/>
          </a:xfrm>
        </p:grpSpPr>
        <p:sp>
          <p:nvSpPr>
            <p:cNvPr id="75" name="Rectangle 74"/>
            <p:cNvSpPr/>
            <p:nvPr/>
          </p:nvSpPr>
          <p:spPr>
            <a:xfrm>
              <a:off x="18359075" y="17047589"/>
              <a:ext cx="16920000" cy="6357753"/>
            </a:xfrm>
            <a:prstGeom prst="rect">
              <a:avLst/>
            </a:prstGeom>
            <a:gradFill flip="none" rotWithShape="1">
              <a:gsLst>
                <a:gs pos="0">
                  <a:srgbClr val="E3F2FD"/>
                </a:gs>
                <a:gs pos="100000">
                  <a:srgbClr val="FFFFFF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 sz="2400">
                  <a:solidFill>
                    <a:srgbClr val="000000"/>
                  </a:solidFill>
                  <a:latin typeface="Open Sans"/>
                </a:defRPr>
              </a:pPr>
              <a:endPara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  <a:p>
              <a:endPara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  <a:p>
              <a:endPara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  <a:p>
              <a:endPara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  <a:p>
              <a:endPara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  <a:p>
              <a:endPara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  <a:p>
              <a:endPara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  <a:p>
              <a:endPara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  <a:p>
              <a:endPara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  <a:p>
              <a:endPara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  <a:p>
              <a:r>
                <a:rPr lang="en-US" sz="2800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A </a:t>
              </a:r>
              <a:r>
                <a:rPr lang="en-US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survey conducted at </a:t>
              </a:r>
              <a:r>
                <a:rPr lang="en-US" sz="28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Ramkrishna Hospital</a:t>
              </a:r>
              <a:r>
                <a:rPr lang="en-US" sz="2800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, </a:t>
              </a:r>
              <a:r>
                <a:rPr lang="en-US" sz="2800" b="1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Banshankri Hospital</a:t>
              </a:r>
              <a:r>
                <a:rPr lang="en-US" sz="2800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, </a:t>
              </a:r>
              <a:r>
                <a:rPr lang="en-US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and nearby maternity centers in Solapur showed that most still </a:t>
              </a:r>
              <a:r>
                <a:rPr lang="en-US" sz="2800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follow </a:t>
              </a:r>
              <a:r>
                <a:rPr lang="en-US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manual monitoring with limited automation. Doctors and nurses highlighted the need for a system to </a:t>
              </a:r>
              <a:r>
                <a:rPr lang="en-US" sz="28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track vitals, predict risks, and give AI-based recommendations</a:t>
              </a:r>
              <a:r>
                <a:rPr lang="en-US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. These findings confirmed the importance of developing </a:t>
              </a:r>
              <a:r>
                <a:rPr lang="en-US" sz="28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MatriCare AI</a:t>
              </a:r>
              <a:r>
                <a:rPr lang="en-US" sz="2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to enhance efficiency and accuracy in labour monitoring.</a:t>
              </a:r>
              <a:endPara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Rectangle: Rounded Corners 75"/>
            <p:cNvSpPr/>
            <p:nvPr/>
          </p:nvSpPr>
          <p:spPr>
            <a:xfrm>
              <a:off x="18359075" y="16195661"/>
              <a:ext cx="16920000" cy="720000"/>
            </a:xfrm>
            <a:prstGeom prst="roundRect">
              <a:avLst/>
            </a:prstGeom>
            <a:gradFill rotWithShape="1">
              <a:gsLst>
                <a:gs pos="0">
                  <a:srgbClr val="9ED1F8"/>
                </a:gs>
                <a:gs pos="100000">
                  <a:srgbClr val="E3F2FD"/>
                </a:gs>
              </a:gsLst>
              <a:lin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 sz="2400">
                  <a:solidFill>
                    <a:srgbClr val="000000"/>
                  </a:solidFill>
                  <a:latin typeface="Open Sans"/>
                </a:defRPr>
              </a:pPr>
              <a:r>
                <a:rPr lang="en-US" sz="5500" dirty="0">
                  <a:solidFill>
                    <a:schemeClr val="tx1"/>
                  </a:solidFill>
                  <a:latin typeface="Bahnschrif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Survey</a:t>
              </a:r>
              <a:endParaRPr lang="en-IN" sz="5500" dirty="0">
                <a:solidFill>
                  <a:schemeClr val="tx1"/>
                </a:solidFill>
                <a:latin typeface="Bahnschrif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84762" y="17251727"/>
              <a:ext cx="4773898" cy="359446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17065" y="17251727"/>
              <a:ext cx="4901648" cy="36906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29934399" y="17251727"/>
              <a:ext cx="4900781" cy="369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</p:grpSp>
      <p:grpSp>
        <p:nvGrpSpPr>
          <p:cNvPr id="29" name="Group 28"/>
          <p:cNvGrpSpPr/>
          <p:nvPr/>
        </p:nvGrpSpPr>
        <p:grpSpPr>
          <a:xfrm>
            <a:off x="22337485" y="14963699"/>
            <a:ext cx="12622969" cy="8517414"/>
            <a:chOff x="22267591" y="7312383"/>
            <a:chExt cx="12622969" cy="8517414"/>
          </a:xfrm>
        </p:grpSpPr>
        <p:sp>
          <p:nvSpPr>
            <p:cNvPr id="74" name="Rectangle: Rounded Corners 73"/>
            <p:cNvSpPr/>
            <p:nvPr/>
          </p:nvSpPr>
          <p:spPr>
            <a:xfrm>
              <a:off x="22267591" y="7312383"/>
              <a:ext cx="12622969" cy="951551"/>
            </a:xfrm>
            <a:prstGeom prst="roundRect">
              <a:avLst/>
            </a:prstGeom>
            <a:gradFill rotWithShape="1">
              <a:gsLst>
                <a:gs pos="0">
                  <a:srgbClr val="9ED1F8"/>
                </a:gs>
                <a:gs pos="100000">
                  <a:srgbClr val="E3F2FD"/>
                </a:gs>
              </a:gsLst>
              <a:lin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 sz="2400">
                  <a:solidFill>
                    <a:srgbClr val="000000"/>
                  </a:solidFill>
                  <a:latin typeface="Open Sans"/>
                </a:defRPr>
              </a:pPr>
              <a:r>
                <a:rPr lang="en-IN" sz="5500" dirty="0">
                  <a:solidFill>
                    <a:schemeClr val="tx1"/>
                  </a:solidFill>
                  <a:latin typeface="Bahnschrif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Workflow </a:t>
              </a:r>
              <a:r>
                <a:rPr lang="en-IN" sz="5500" dirty="0" smtClean="0">
                  <a:solidFill>
                    <a:schemeClr val="tx1"/>
                  </a:solidFill>
                  <a:latin typeface="Bahnschrif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Flow </a:t>
              </a:r>
              <a:r>
                <a:rPr lang="en-IN" sz="5500" dirty="0">
                  <a:solidFill>
                    <a:schemeClr val="tx1"/>
                  </a:solidFill>
                  <a:latin typeface="Bahnschrif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Diagram</a:t>
              </a:r>
              <a:endParaRPr lang="en-IN" sz="5500" dirty="0">
                <a:solidFill>
                  <a:schemeClr val="tx1"/>
                </a:solidFill>
                <a:latin typeface="Bahnschrif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2267592" y="8629797"/>
              <a:ext cx="12622968" cy="7200000"/>
            </a:xfrm>
            <a:prstGeom prst="rect">
              <a:avLst/>
            </a:prstGeom>
            <a:gradFill rotWithShape="1">
              <a:gsLst>
                <a:gs pos="0">
                  <a:srgbClr val="E3F2FD"/>
                </a:gs>
                <a:gs pos="100000">
                  <a:srgbClr val="FFFFFF"/>
                </a:gs>
              </a:gsLst>
              <a:lin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 sz="2400">
                  <a:solidFill>
                    <a:srgbClr val="000000"/>
                  </a:solidFill>
                  <a:latin typeface="Open Sans"/>
                </a:defRPr>
              </a:pPr>
              <a:endParaRPr lang="en-IN" dirty="0"/>
            </a:p>
          </p:txBody>
        </p:sp>
        <p:pic>
          <p:nvPicPr>
            <p:cNvPr id="3" name="Graphic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8332" y="8846237"/>
              <a:ext cx="11870222" cy="6755599"/>
            </a:xfrm>
            <a:prstGeom prst="rect">
              <a:avLst/>
            </a:prstGeom>
          </p:spPr>
        </p:pic>
      </p:grpSp>
      <p:sp>
        <p:nvSpPr>
          <p:cNvPr id="9" name="Arrow: Pentagon 8"/>
          <p:cNvSpPr/>
          <p:nvPr/>
        </p:nvSpPr>
        <p:spPr>
          <a:xfrm rot="10800000">
            <a:off x="25584634" y="29150953"/>
            <a:ext cx="9380161" cy="990000"/>
          </a:xfrm>
          <a:prstGeom prst="homePlate">
            <a:avLst/>
          </a:prstGeom>
          <a:gradFill flip="none" rotWithShape="1">
            <a:gsLst>
              <a:gs pos="0">
                <a:srgbClr val="9ED1F8">
                  <a:tint val="66000"/>
                  <a:satMod val="160000"/>
                </a:srgbClr>
              </a:gs>
              <a:gs pos="50000">
                <a:srgbClr val="9ED1F8">
                  <a:tint val="44500"/>
                  <a:satMod val="160000"/>
                </a:srgbClr>
              </a:gs>
              <a:gs pos="100000">
                <a:srgbClr val="9ED1F8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Pentagon 9"/>
          <p:cNvSpPr/>
          <p:nvPr/>
        </p:nvSpPr>
        <p:spPr>
          <a:xfrm rot="10800000">
            <a:off x="25584634" y="30627096"/>
            <a:ext cx="9380161" cy="990000"/>
          </a:xfrm>
          <a:prstGeom prst="homePlate">
            <a:avLst/>
          </a:prstGeom>
          <a:gradFill flip="none" rotWithShape="1">
            <a:gsLst>
              <a:gs pos="0">
                <a:srgbClr val="9ED1F8">
                  <a:tint val="66000"/>
                  <a:satMod val="160000"/>
                </a:srgbClr>
              </a:gs>
              <a:gs pos="50000">
                <a:srgbClr val="9ED1F8">
                  <a:tint val="44500"/>
                  <a:satMod val="160000"/>
                </a:srgbClr>
              </a:gs>
              <a:gs pos="100000">
                <a:srgbClr val="9ED1F8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Pentagon 10"/>
          <p:cNvSpPr/>
          <p:nvPr/>
        </p:nvSpPr>
        <p:spPr>
          <a:xfrm rot="10800000">
            <a:off x="25584632" y="32133485"/>
            <a:ext cx="9380161" cy="1071195"/>
          </a:xfrm>
          <a:prstGeom prst="homePlate">
            <a:avLst/>
          </a:prstGeom>
          <a:gradFill flip="none" rotWithShape="1">
            <a:gsLst>
              <a:gs pos="0">
                <a:srgbClr val="9ED1F8">
                  <a:tint val="66000"/>
                  <a:satMod val="160000"/>
                </a:srgbClr>
              </a:gs>
              <a:gs pos="50000">
                <a:srgbClr val="9ED1F8">
                  <a:tint val="44500"/>
                  <a:satMod val="160000"/>
                </a:srgbClr>
              </a:gs>
              <a:gs pos="100000">
                <a:srgbClr val="9ED1F8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Pentagon 11"/>
          <p:cNvSpPr/>
          <p:nvPr/>
        </p:nvSpPr>
        <p:spPr>
          <a:xfrm rot="10800000">
            <a:off x="25584634" y="33708485"/>
            <a:ext cx="9380160" cy="1097551"/>
          </a:xfrm>
          <a:prstGeom prst="homePlate">
            <a:avLst/>
          </a:prstGeom>
          <a:gradFill flip="none" rotWithShape="1">
            <a:gsLst>
              <a:gs pos="0">
                <a:srgbClr val="9ED1F8">
                  <a:tint val="66000"/>
                  <a:satMod val="160000"/>
                </a:srgbClr>
              </a:gs>
              <a:gs pos="50000">
                <a:srgbClr val="9ED1F8">
                  <a:tint val="44500"/>
                  <a:satMod val="160000"/>
                </a:srgbClr>
              </a:gs>
              <a:gs pos="100000">
                <a:srgbClr val="9ED1F8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3936243" y="29017613"/>
            <a:ext cx="1386840" cy="1341143"/>
          </a:xfrm>
          <a:prstGeom prst="ellipse">
            <a:avLst/>
          </a:prstGeom>
          <a:solidFill>
            <a:srgbClr val="9ED1F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23962430" y="30512899"/>
            <a:ext cx="1386840" cy="1341143"/>
          </a:xfrm>
          <a:prstGeom prst="ellipse">
            <a:avLst/>
          </a:prstGeom>
          <a:solidFill>
            <a:srgbClr val="9ED1F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24023594" y="32059979"/>
            <a:ext cx="1386840" cy="1341143"/>
          </a:xfrm>
          <a:prstGeom prst="ellipse">
            <a:avLst/>
          </a:prstGeom>
          <a:solidFill>
            <a:srgbClr val="9ED1F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23969193" y="33607060"/>
            <a:ext cx="1386840" cy="1341143"/>
          </a:xfrm>
          <a:prstGeom prst="ellipse">
            <a:avLst/>
          </a:prstGeom>
          <a:solidFill>
            <a:srgbClr val="9ED1F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6043038" y="29145694"/>
            <a:ext cx="881779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 sz="24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Voice Assistant:</a:t>
            </a: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Integrate a smart voice assistant for hands-free interaction, enabling verbal guidance,</a:t>
            </a:r>
            <a:endParaRPr lang="en-US" altLang="en-US" sz="24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043038" y="30645042"/>
            <a:ext cx="881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Multilingual Support: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Add regional language options for wider accessibility in diverse healthcare settings.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147210" y="32166743"/>
            <a:ext cx="8817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Cloud Connectivity: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Enable cloud-based data storage for remote monitoring and analytics.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147210" y="33705849"/>
            <a:ext cx="8713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Mobile Application: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Develop a companion app for doctors and nurses to access live patient updates.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8785" y="30627096"/>
            <a:ext cx="1130034" cy="1130034"/>
          </a:xfrm>
          <a:prstGeom prst="rect">
            <a:avLst/>
          </a:prstGeom>
          <a:noFill/>
          <a:effectLst>
            <a:glow rad="165100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1641" y="32271642"/>
            <a:ext cx="933039" cy="933039"/>
          </a:xfrm>
          <a:prstGeom prst="rect">
            <a:avLst/>
          </a:prstGeom>
          <a:noFill/>
          <a:effectLst>
            <a:glow rad="266700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29" y="33876163"/>
            <a:ext cx="907545" cy="907545"/>
          </a:xfrm>
          <a:prstGeom prst="rect">
            <a:avLst/>
          </a:prstGeom>
          <a:noFill/>
          <a:effectLst>
            <a:glow rad="241300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4" y="16689625"/>
            <a:ext cx="12792862" cy="10339337"/>
          </a:xfrm>
          <a:prstGeom prst="rect">
            <a:avLst/>
          </a:prstGeom>
        </p:spPr>
      </p:pic>
      <p:pic>
        <p:nvPicPr>
          <p:cNvPr id="41" name="Graphic 4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138585" y="24023329"/>
            <a:ext cx="4051301" cy="3240000"/>
          </a:xfrm>
          <a:prstGeom prst="rect">
            <a:avLst/>
          </a:prstGeom>
        </p:spPr>
      </p:pic>
      <p:pic>
        <p:nvPicPr>
          <p:cNvPr id="47" name="Graphic 46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779737" y="23999773"/>
            <a:ext cx="4229229" cy="3240000"/>
          </a:xfrm>
          <a:prstGeom prst="rect">
            <a:avLst/>
          </a:prstGeom>
        </p:spPr>
      </p:pic>
      <p:pic>
        <p:nvPicPr>
          <p:cNvPr id="51" name="Graphic 50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508584" y="23963897"/>
            <a:ext cx="4100055" cy="3240000"/>
          </a:xfrm>
          <a:prstGeom prst="rect">
            <a:avLst/>
          </a:prstGeom>
        </p:spPr>
      </p:pic>
      <p:pic>
        <p:nvPicPr>
          <p:cNvPr id="8" name="Picture 7" descr="voice-recognition (1)"/>
          <p:cNvPicPr>
            <a:picLocks noChangeAspect="1"/>
          </p:cNvPicPr>
          <p:nvPr/>
        </p:nvPicPr>
        <p:blipFill>
          <a:blip r:embed="rId15">
            <a:lum contrast="66000"/>
          </a:blip>
          <a:stretch>
            <a:fillRect/>
          </a:stretch>
        </p:blipFill>
        <p:spPr>
          <a:xfrm>
            <a:off x="24171275" y="29150945"/>
            <a:ext cx="1023620" cy="1023620"/>
          </a:xfrm>
          <a:prstGeom prst="rect">
            <a:avLst/>
          </a:prstGeom>
        </p:spPr>
      </p:pic>
      <p:sp>
        <p:nvSpPr>
          <p:cNvPr id="53" name="Rectangle: Rounded Corners 72"/>
          <p:cNvSpPr/>
          <p:nvPr/>
        </p:nvSpPr>
        <p:spPr>
          <a:xfrm>
            <a:off x="14435892" y="15016854"/>
            <a:ext cx="7269076" cy="898395"/>
          </a:xfrm>
          <a:prstGeom prst="roundRect">
            <a:avLst/>
          </a:prstGeom>
          <a:gradFill rotWithShape="1">
            <a:gsLst>
              <a:gs pos="0">
                <a:srgbClr val="9ED1F8"/>
              </a:gs>
              <a:gs pos="100000">
                <a:srgbClr val="E3F2FD"/>
              </a:gs>
            </a:gsLst>
            <a:lin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400">
                <a:solidFill>
                  <a:srgbClr val="000000"/>
                </a:solidFill>
                <a:latin typeface="Open Sans"/>
              </a:defRPr>
            </a:pPr>
            <a:r>
              <a:rPr lang="en-IN" sz="5500" dirty="0" smtClean="0">
                <a:solidFill>
                  <a:schemeClr val="tx1"/>
                </a:solidFill>
                <a:latin typeface="Bahnschrif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Website</a:t>
            </a:r>
            <a:endParaRPr lang="en-IN" sz="5500" dirty="0">
              <a:solidFill>
                <a:schemeClr val="tx1"/>
              </a:solidFill>
              <a:latin typeface="Bahnschrift" panose="020B0502040204020203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326" y="24095825"/>
            <a:ext cx="3898232" cy="25564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8969" y="24152276"/>
            <a:ext cx="4054841" cy="253927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275" y="24173664"/>
            <a:ext cx="3780389" cy="2551016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14435892" y="16391085"/>
            <a:ext cx="7269076" cy="10848688"/>
          </a:xfrm>
          <a:prstGeom prst="rect">
            <a:avLst/>
          </a:prstGeom>
          <a:gradFill>
            <a:gsLst>
              <a:gs pos="0">
                <a:srgbClr val="E3F2FD"/>
              </a:gs>
              <a:gs pos="100000">
                <a:srgbClr val="FFFFFF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15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endParaRPr lang="en-US" sz="2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endParaRPr lang="en-US" sz="26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endParaRPr lang="en-US" sz="2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endParaRPr lang="en-US" sz="26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endParaRPr lang="en-US" sz="2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endParaRPr lang="en-US" sz="26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endParaRPr lang="en-US" sz="2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endParaRPr lang="en-US" sz="26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endParaRPr lang="en-US" sz="2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endParaRPr lang="en-US" sz="26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endParaRPr lang="en-US" sz="2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endParaRPr lang="en-US" sz="26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endParaRPr lang="en-US" sz="2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endParaRPr lang="en-US" sz="26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endParaRPr lang="en-US" sz="2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endParaRPr lang="en-US" sz="26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r>
              <a:rPr lang="en-US" sz="2800" b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Scan </a:t>
            </a:r>
            <a:r>
              <a:rPr lang="en-US" sz="28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to Learn </a:t>
            </a:r>
            <a:r>
              <a:rPr lang="en-US" sz="2800" b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More</a:t>
            </a:r>
            <a:endParaRPr lang="en-US" sz="2800" b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endParaRPr lang="en-US" sz="2800" b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defRPr sz="2400">
                <a:solidFill>
                  <a:srgbClr val="000000"/>
                </a:solidFill>
                <a:latin typeface="Open Sans"/>
              </a:defRPr>
            </a:pPr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Explore how </a:t>
            </a:r>
            <a:r>
              <a:rPr lang="en-US" sz="2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MatriCare</a:t>
            </a:r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AI uses continuous monitoring and intelligent analysis to predict pregnancy complications and support healthcare professionals.</a:t>
            </a:r>
            <a:endParaRPr lang="en-US" sz="28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905" y="16689625"/>
            <a:ext cx="6598689" cy="65986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77905" y="21515705"/>
            <a:ext cx="1188720" cy="27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3239</Words>
  <Application>WPS Presentation</Application>
  <PresentationFormat>Custom</PresentationFormat>
  <Paragraphs>82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5" baseType="lpstr">
      <vt:lpstr>Arial</vt:lpstr>
      <vt:lpstr>SimSun</vt:lpstr>
      <vt:lpstr>Wingdings</vt:lpstr>
      <vt:lpstr>Open Sans</vt:lpstr>
      <vt:lpstr>Segoe Print</vt:lpstr>
      <vt:lpstr>Verdana</vt:lpstr>
      <vt:lpstr>Times New Roman</vt:lpstr>
      <vt:lpstr>Times New Roman</vt:lpstr>
      <vt:lpstr>Bahnschrift</vt:lpstr>
      <vt:lpstr>Calibri</vt:lpstr>
      <vt:lpstr>Microsoft YaHei</vt:lpstr>
      <vt:lpstr>Arial Unicode MS</vt:lpstr>
      <vt:lpstr>Calibri Light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Mannurkar</dc:creator>
  <cp:lastModifiedBy>Md Zaid Sutar</cp:lastModifiedBy>
  <cp:revision>37</cp:revision>
  <dcterms:created xsi:type="dcterms:W3CDTF">2024-10-26T12:08:00Z</dcterms:created>
  <dcterms:modified xsi:type="dcterms:W3CDTF">2025-11-09T15:42:25Z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6924D5B545954EBD80A97CDE12F207F2_12</vt:lpwstr>
  </property>
  <property fmtid="{D5CDD505-2E9C-101B-9397-08002B2CF9AE}" pid="3" name="KSOProductBuildVer">
    <vt:lpwstr>1033-12.2.0.23131</vt:lpwstr>
  </property>
</Properties>
</file>